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embeddedFontLst>
    <p:embeddedFont>
      <p:font typeface="Roboto" panose="02000000000000000000" pitchFamily="2" charset="0"/>
      <p:regular r:id="rId13"/>
      <p:bold r:id="rId14"/>
      <p:italic r:id="rId15"/>
      <p:boldItalic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C670751-A769-4446-A8CF-32396126D9D1}">
  <a:tblStyle styleId="{FC670751-A769-4446-A8CF-32396126D9D1}" styleName="Table_0">
    <a:wholeTbl>
      <a:tcTxStyle>
        <a:font>
          <a:latin typeface="Arial"/>
          <a:ea typeface="Arial"/>
          <a:cs typeface="Arial"/>
        </a:font>
        <a:srgbClr val="000000"/>
      </a:tcTxStyle>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27"/>
  </p:normalViewPr>
  <p:slideViewPr>
    <p:cSldViewPr snapToGrid="0" snapToObjects="1">
      <p:cViewPr varScale="1">
        <p:scale>
          <a:sx n="124" d="100"/>
          <a:sy n="124" d="100"/>
        </p:scale>
        <p:origin x="74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Hi I’m Alexis Arsenis and this is Madison Rojas and we are from Tartaruga.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a:p>
            <a:pPr marL="0" lvl="0" indent="0">
              <a:spcBef>
                <a:spcPts val="0"/>
              </a:spcBef>
              <a:spcAft>
                <a:spcPts val="0"/>
              </a:spcAft>
              <a:buNone/>
            </a:pPr>
            <a:r>
              <a:rPr lang="en"/>
              <a:t>We at Tartaruga will be producing high quality clothing solely from bamboo. Currently, there are other bamboo clothing and fabrics on the market, however these companies use harmful chemicals to break down bamboo stalks into workable fibers. We are unique because we use an eco-friendly mechanical process to create our clothes. Now you may ask, why bamboo? The answer is that bamboo is an extremely renewable resource that does not need pesticides to thrive. Additionally, our product stands out from competitors because it is made entirely in the United States.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Our price will be competitive compared to our biggest competitor, Cariloha which is a company that produces bamboo clothing using chemicals. Both of our companies use prestige pricing to attract affluent customers, who are willing to spend the extra dollar for quality. We will use the psychological pricing strategy to make our prices seem lower than they actually are. For example, we calculated that it will cost about thirty dollars to produce a men’s button-down shirt, and we will sell it for 69.99, a full ten dollars cheaper than Cariloha’s button-down, and we will still make a forty dollar profit. We know based on Cariloha’s success that our target market is willing to spend a significant amount of money for these products, and we will attract more customers because we will sell it slightly lower, and with more benefits to the environment.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At our Providence location, there are a total of 5 local colleges.</a:t>
            </a:r>
            <a:r>
              <a:rPr lang="en" strike="sngStrike"/>
              <a:t> There is Brown University, Providence College, RISD, Johnson and Wales University, and Rhode Island Community College. Between the 5 colleges there is a total of 33,859 students. So</a:t>
            </a:r>
            <a:r>
              <a:rPr lang="en"/>
              <a:t> the best ways for us to reach out to these students will be to place flyers, like the ones we have passed out to you, all over those campus’, to grab the eyes of our future customers! We will also promote our brand by investing money into YouTube advertisements. We will pay for each view, so we will be able to choose the amount of exposure that we will receive. Additionally we will promote our store in Motif Magazine, which distributes throughout Rhode Island to our target demographic. Of course, marketing to a younger demographic would not be complete without making good use of the major social media platforms. </a:t>
            </a:r>
            <a:endParaRPr/>
          </a:p>
          <a:p>
            <a:pPr marL="0" lvl="0" indent="0">
              <a:spcBef>
                <a:spcPts val="0"/>
              </a:spcBef>
              <a:spcAft>
                <a:spcPts val="0"/>
              </a:spcAft>
              <a:buNone/>
            </a:pPr>
            <a:endParaRPr/>
          </a:p>
          <a:p>
            <a:pPr marL="0" lvl="0" indent="0">
              <a:spcBef>
                <a:spcPts val="0"/>
              </a:spcBef>
              <a:spcAft>
                <a:spcPts val="0"/>
              </a:spcAft>
              <a:buNone/>
            </a:pPr>
            <a:r>
              <a:rPr lang="en"/>
              <a:t>Motif magazine</a:t>
            </a:r>
            <a:endParaRPr/>
          </a:p>
          <a:p>
            <a:pPr marL="0" lvl="0" indent="0">
              <a:spcBef>
                <a:spcPts val="0"/>
              </a:spcBef>
              <a:spcAft>
                <a:spcPts val="0"/>
              </a:spcAft>
              <a:buNone/>
            </a:pPr>
            <a:endParaRPr/>
          </a:p>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This an example of the flyer we will be distributing to college campuses as well as the advertisement we will pay for in Motif Magazine.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These are images from our instagram page and our Webpage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Alexis: As I said earlier we have two locations one in providence and one in Milan</a:t>
            </a:r>
            <a:endParaRPr/>
          </a:p>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Alexis: As you can see the placement of our store is right near Brown University, and is very convenient for our consumers, therefore we will receive more business.</a:t>
            </a:r>
            <a:endParaRPr/>
          </a:p>
          <a:p>
            <a:pPr marL="0" lvl="0" indent="0">
              <a:spcBef>
                <a:spcPts val="0"/>
              </a:spcBef>
              <a:spcAft>
                <a:spcPts val="0"/>
              </a:spcAft>
              <a:buNone/>
            </a:pPr>
            <a:r>
              <a:rPr lang="en"/>
              <a:t>Since its just a one minute drive away</a:t>
            </a:r>
            <a:endParaRPr/>
          </a:p>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Alexis: Our Italian location is also in the perfect location, because it is just an 11 minute walk from the fashion quadrilateral, an area in Milan with high end clothing stores. Our prestige pricing will fit perfectly in this area.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11"/>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3" name="Shape 13"/>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Shape 1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475500" y="1258525"/>
            <a:ext cx="8222100" cy="1963500"/>
          </a:xfrm>
          <a:prstGeom prst="rect">
            <a:avLst/>
          </a:prstGeom>
        </p:spPr>
        <p:txBody>
          <a:bodyPr spcFirstLastPara="1" wrap="square" lIns="91425" tIns="91425" rIns="91425" bIns="91425" anchor="b" anchorCtr="0"/>
          <a:lstStyle>
            <a:lvl1pPr lvl="0" algn="ctr" rtl="0">
              <a:spcBef>
                <a:spcPts val="0"/>
              </a:spcBef>
              <a:spcAft>
                <a:spcPts val="0"/>
              </a:spcAft>
              <a:buClr>
                <a:schemeClr val="dk2"/>
              </a:buClr>
              <a:buSzPts val="12000"/>
              <a:buNone/>
              <a:defRPr sz="120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endParaRPr/>
          </a:p>
        </p:txBody>
      </p:sp>
      <p:sp>
        <p:nvSpPr>
          <p:cNvPr id="59" name="Shape 59"/>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0" name="Shape 6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1"/>
        <p:cNvGrpSpPr/>
        <p:nvPr/>
      </p:nvGrpSpPr>
      <p:grpSpPr>
        <a:xfrm>
          <a:off x="0" y="0"/>
          <a:ext cx="0" cy="0"/>
          <a:chOff x="0" y="0"/>
          <a:chExt cx="0" cy="0"/>
        </a:xfrm>
      </p:grpSpPr>
      <p:sp>
        <p:nvSpPr>
          <p:cNvPr id="62" name="Shape 6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7" name="Shape 1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spcBef>
                <a:spcPts val="0"/>
              </a:spcBef>
              <a:buNone/>
              <a:defRPr>
                <a:solidFill>
                  <a:schemeClr val="lt1"/>
                </a:solidFill>
              </a:defRPr>
            </a:lvl1pPr>
            <a:lvl2pPr lvl="1" rtl="0">
              <a:spcBef>
                <a:spcPts val="0"/>
              </a:spcBef>
              <a:buNone/>
              <a:defRPr>
                <a:solidFill>
                  <a:schemeClr val="lt1"/>
                </a:solidFill>
              </a:defRPr>
            </a:lvl2pPr>
            <a:lvl3pPr lvl="2" rtl="0">
              <a:spcBef>
                <a:spcPts val="0"/>
              </a:spcBef>
              <a:buNone/>
              <a:defRPr>
                <a:solidFill>
                  <a:schemeClr val="lt1"/>
                </a:solidFill>
              </a:defRPr>
            </a:lvl3pPr>
            <a:lvl4pPr lvl="3" rtl="0">
              <a:spcBef>
                <a:spcPts val="0"/>
              </a:spcBef>
              <a:buNone/>
              <a:defRPr>
                <a:solidFill>
                  <a:schemeClr val="lt1"/>
                </a:solidFill>
              </a:defRPr>
            </a:lvl4pPr>
            <a:lvl5pPr lvl="4" rtl="0">
              <a:spcBef>
                <a:spcPts val="0"/>
              </a:spcBef>
              <a:buNone/>
              <a:defRPr>
                <a:solidFill>
                  <a:schemeClr val="lt1"/>
                </a:solidFill>
              </a:defRPr>
            </a:lvl5pPr>
            <a:lvl6pPr lvl="5" rtl="0">
              <a:spcBef>
                <a:spcPts val="0"/>
              </a:spcBef>
              <a:buNone/>
              <a:defRPr>
                <a:solidFill>
                  <a:schemeClr val="lt1"/>
                </a:solidFill>
              </a:defRPr>
            </a:lvl6pPr>
            <a:lvl7pPr lvl="6" rtl="0">
              <a:spcBef>
                <a:spcPts val="0"/>
              </a:spcBef>
              <a:buNone/>
              <a:defRPr>
                <a:solidFill>
                  <a:schemeClr val="lt1"/>
                </a:solidFill>
              </a:defRPr>
            </a:lvl7pPr>
            <a:lvl8pPr lvl="7" rtl="0">
              <a:spcBef>
                <a:spcPts val="0"/>
              </a:spcBef>
              <a:buNone/>
              <a:defRPr>
                <a:solidFill>
                  <a:schemeClr val="lt1"/>
                </a:solidFill>
              </a:defRPr>
            </a:lvl8pPr>
            <a:lvl9pPr lvl="8" rtl="0">
              <a:spcBef>
                <a:spcPts val="0"/>
              </a:spcBef>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19" name="Shape 19"/>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2" name="Shape 22"/>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3" name="Shape 2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4"/>
        <p:cNvGrpSpPr/>
        <p:nvPr/>
      </p:nvGrpSpPr>
      <p:grpSpPr>
        <a:xfrm>
          <a:off x="0" y="0"/>
          <a:ext cx="0" cy="0"/>
          <a:chOff x="0" y="0"/>
          <a:chExt cx="0" cy="0"/>
        </a:xfrm>
      </p:grpSpPr>
      <p:sp>
        <p:nvSpPr>
          <p:cNvPr id="25" name="Shape 2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8" name="Shape 28"/>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9" name="Shape 29"/>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0" name="Shape 3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1"/>
        <p:cNvGrpSpPr/>
        <p:nvPr/>
      </p:nvGrpSpPr>
      <p:grpSpPr>
        <a:xfrm>
          <a:off x="0" y="0"/>
          <a:ext cx="0" cy="0"/>
          <a:chOff x="0" y="0"/>
          <a:chExt cx="0" cy="0"/>
        </a:xfrm>
      </p:grpSpPr>
      <p:sp>
        <p:nvSpPr>
          <p:cNvPr id="32" name="Shape 32"/>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 name="Shape 3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6"/>
        <p:cNvGrpSpPr/>
        <p:nvPr/>
      </p:nvGrpSpPr>
      <p:grpSpPr>
        <a:xfrm>
          <a:off x="0" y="0"/>
          <a:ext cx="0" cy="0"/>
          <a:chOff x="0" y="0"/>
          <a:chExt cx="0" cy="0"/>
        </a:xfrm>
      </p:grpSpPr>
      <p:sp>
        <p:nvSpPr>
          <p:cNvPr id="37" name="Shape 3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Shape 39"/>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0" name="Shape 40"/>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lstStyle>
            <a:lvl1pPr marL="457200" lvl="0" indent="-304800" rtl="0">
              <a:spcBef>
                <a:spcPts val="0"/>
              </a:spcBef>
              <a:spcAft>
                <a:spcPts val="0"/>
              </a:spcAft>
              <a:buClr>
                <a:schemeClr val="lt1"/>
              </a:buClr>
              <a:buSzPts val="1200"/>
              <a:buChar char="●"/>
              <a:defRPr sz="1200">
                <a:solidFill>
                  <a:schemeClr val="lt1"/>
                </a:solidFill>
              </a:defRPr>
            </a:lvl1pPr>
            <a:lvl2pPr marL="914400" lvl="1" indent="-304800" rtl="0">
              <a:spcBef>
                <a:spcPts val="1600"/>
              </a:spcBef>
              <a:spcAft>
                <a:spcPts val="0"/>
              </a:spcAft>
              <a:buClr>
                <a:schemeClr val="lt1"/>
              </a:buClr>
              <a:buSzPts val="1200"/>
              <a:buChar char="○"/>
              <a:defRPr sz="1200">
                <a:solidFill>
                  <a:schemeClr val="lt1"/>
                </a:solidFill>
              </a:defRPr>
            </a:lvl2pPr>
            <a:lvl3pPr marL="1371600" lvl="2" indent="-304800" rtl="0">
              <a:spcBef>
                <a:spcPts val="1600"/>
              </a:spcBef>
              <a:spcAft>
                <a:spcPts val="0"/>
              </a:spcAft>
              <a:buClr>
                <a:schemeClr val="lt1"/>
              </a:buClr>
              <a:buSzPts val="1200"/>
              <a:buChar char="■"/>
              <a:defRPr sz="1200">
                <a:solidFill>
                  <a:schemeClr val="lt1"/>
                </a:solidFill>
              </a:defRPr>
            </a:lvl3pPr>
            <a:lvl4pPr marL="1828800" lvl="3" indent="-304800" rtl="0">
              <a:spcBef>
                <a:spcPts val="1600"/>
              </a:spcBef>
              <a:spcAft>
                <a:spcPts val="0"/>
              </a:spcAft>
              <a:buClr>
                <a:schemeClr val="lt1"/>
              </a:buClr>
              <a:buSzPts val="1200"/>
              <a:buChar char="●"/>
              <a:defRPr sz="1200">
                <a:solidFill>
                  <a:schemeClr val="lt1"/>
                </a:solidFill>
              </a:defRPr>
            </a:lvl4pPr>
            <a:lvl5pPr marL="2286000" lvl="4" indent="-304800" rtl="0">
              <a:spcBef>
                <a:spcPts val="1600"/>
              </a:spcBef>
              <a:spcAft>
                <a:spcPts val="0"/>
              </a:spcAft>
              <a:buClr>
                <a:schemeClr val="lt1"/>
              </a:buClr>
              <a:buSzPts val="1200"/>
              <a:buChar char="○"/>
              <a:defRPr sz="1200">
                <a:solidFill>
                  <a:schemeClr val="lt1"/>
                </a:solidFill>
              </a:defRPr>
            </a:lvl5pPr>
            <a:lvl6pPr marL="2743200" lvl="5" indent="-304800" rtl="0">
              <a:spcBef>
                <a:spcPts val="1600"/>
              </a:spcBef>
              <a:spcAft>
                <a:spcPts val="0"/>
              </a:spcAft>
              <a:buClr>
                <a:schemeClr val="lt1"/>
              </a:buClr>
              <a:buSzPts val="1200"/>
              <a:buChar char="■"/>
              <a:defRPr sz="1200">
                <a:solidFill>
                  <a:schemeClr val="lt1"/>
                </a:solidFill>
              </a:defRPr>
            </a:lvl6pPr>
            <a:lvl7pPr marL="3200400" lvl="6" indent="-304800" rtl="0">
              <a:spcBef>
                <a:spcPts val="1600"/>
              </a:spcBef>
              <a:spcAft>
                <a:spcPts val="0"/>
              </a:spcAft>
              <a:buClr>
                <a:schemeClr val="lt1"/>
              </a:buClr>
              <a:buSzPts val="1200"/>
              <a:buChar char="●"/>
              <a:defRPr sz="1200">
                <a:solidFill>
                  <a:schemeClr val="lt1"/>
                </a:solidFill>
              </a:defRPr>
            </a:lvl7pPr>
            <a:lvl8pPr marL="3657600" lvl="7" indent="-304800" rtl="0">
              <a:spcBef>
                <a:spcPts val="1600"/>
              </a:spcBef>
              <a:spcAft>
                <a:spcPts val="0"/>
              </a:spcAft>
              <a:buClr>
                <a:schemeClr val="lt1"/>
              </a:buClr>
              <a:buSzPts val="1200"/>
              <a:buChar char="○"/>
              <a:defRPr sz="1200">
                <a:solidFill>
                  <a:schemeClr val="lt1"/>
                </a:solidFill>
              </a:defRPr>
            </a:lvl8pPr>
            <a:lvl9pPr marL="4114800" lvl="8" indent="-304800" rtl="0">
              <a:spcBef>
                <a:spcPts val="1600"/>
              </a:spcBef>
              <a:spcAft>
                <a:spcPts val="1600"/>
              </a:spcAft>
              <a:buClr>
                <a:schemeClr val="lt1"/>
              </a:buClr>
              <a:buSzPts val="1200"/>
              <a:buChar char="■"/>
              <a:defRPr sz="1200">
                <a:solidFill>
                  <a:schemeClr val="lt1"/>
                </a:solidFill>
              </a:defRPr>
            </a:lvl9pPr>
          </a:lstStyle>
          <a:p>
            <a:endParaRPr/>
          </a:p>
        </p:txBody>
      </p:sp>
      <p:sp>
        <p:nvSpPr>
          <p:cNvPr id="41" name="Shape 4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44" name="Shape 4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spcBef>
                <a:spcPts val="0"/>
              </a:spcBef>
              <a:buNone/>
              <a:defRPr>
                <a:solidFill>
                  <a:schemeClr val="lt1"/>
                </a:solidFill>
              </a:defRPr>
            </a:lvl1pPr>
            <a:lvl2pPr lvl="1" rtl="0">
              <a:spcBef>
                <a:spcPts val="0"/>
              </a:spcBef>
              <a:buNone/>
              <a:defRPr>
                <a:solidFill>
                  <a:schemeClr val="lt1"/>
                </a:solidFill>
              </a:defRPr>
            </a:lvl2pPr>
            <a:lvl3pPr lvl="2" rtl="0">
              <a:spcBef>
                <a:spcPts val="0"/>
              </a:spcBef>
              <a:buNone/>
              <a:defRPr>
                <a:solidFill>
                  <a:schemeClr val="lt1"/>
                </a:solidFill>
              </a:defRPr>
            </a:lvl3pPr>
            <a:lvl4pPr lvl="3" rtl="0">
              <a:spcBef>
                <a:spcPts val="0"/>
              </a:spcBef>
              <a:buNone/>
              <a:defRPr>
                <a:solidFill>
                  <a:schemeClr val="lt1"/>
                </a:solidFill>
              </a:defRPr>
            </a:lvl4pPr>
            <a:lvl5pPr lvl="4" rtl="0">
              <a:spcBef>
                <a:spcPts val="0"/>
              </a:spcBef>
              <a:buNone/>
              <a:defRPr>
                <a:solidFill>
                  <a:schemeClr val="lt1"/>
                </a:solidFill>
              </a:defRPr>
            </a:lvl5pPr>
            <a:lvl6pPr lvl="5" rtl="0">
              <a:spcBef>
                <a:spcPts val="0"/>
              </a:spcBef>
              <a:buNone/>
              <a:defRPr>
                <a:solidFill>
                  <a:schemeClr val="lt1"/>
                </a:solidFill>
              </a:defRPr>
            </a:lvl6pPr>
            <a:lvl7pPr lvl="6" rtl="0">
              <a:spcBef>
                <a:spcPts val="0"/>
              </a:spcBef>
              <a:buNone/>
              <a:defRPr>
                <a:solidFill>
                  <a:schemeClr val="lt1"/>
                </a:solidFill>
              </a:defRPr>
            </a:lvl7pPr>
            <a:lvl8pPr lvl="7" rtl="0">
              <a:spcBef>
                <a:spcPts val="0"/>
              </a:spcBef>
              <a:buNone/>
              <a:defRPr>
                <a:solidFill>
                  <a:schemeClr val="lt1"/>
                </a:solidFill>
              </a:defRPr>
            </a:lvl8pPr>
            <a:lvl9pPr lvl="8" rtl="0">
              <a:spcBef>
                <a:spcPts val="0"/>
              </a:spcBef>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5"/>
        <p:cNvGrpSpPr/>
        <p:nvPr/>
      </p:nvGrpSpPr>
      <p:grpSpPr>
        <a:xfrm>
          <a:off x="0" y="0"/>
          <a:ext cx="0" cy="0"/>
          <a:chOff x="0" y="0"/>
          <a:chExt cx="0" cy="0"/>
        </a:xfrm>
      </p:grpSpPr>
      <p:sp>
        <p:nvSpPr>
          <p:cNvPr id="46" name="Shape 46"/>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Shape 47"/>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Shape 4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Clr>
                <a:schemeClr val="dk2"/>
              </a:buClr>
              <a:buSzPts val="4200"/>
              <a:buNone/>
              <a:defRPr sz="4200">
                <a:solidFill>
                  <a:schemeClr val="dk2"/>
                </a:solidFill>
              </a:defRPr>
            </a:lvl1pPr>
            <a:lvl2pPr lvl="1" algn="ctr" rtl="0">
              <a:spcBef>
                <a:spcPts val="0"/>
              </a:spcBef>
              <a:spcAft>
                <a:spcPts val="0"/>
              </a:spcAft>
              <a:buClr>
                <a:schemeClr val="dk2"/>
              </a:buClr>
              <a:buSzPts val="4200"/>
              <a:buNone/>
              <a:defRPr sz="4200">
                <a:solidFill>
                  <a:schemeClr val="dk2"/>
                </a:solidFill>
              </a:defRPr>
            </a:lvl2pPr>
            <a:lvl3pPr lvl="2" algn="ctr" rtl="0">
              <a:spcBef>
                <a:spcPts val="0"/>
              </a:spcBef>
              <a:spcAft>
                <a:spcPts val="0"/>
              </a:spcAft>
              <a:buClr>
                <a:schemeClr val="dk2"/>
              </a:buClr>
              <a:buSzPts val="4200"/>
              <a:buNone/>
              <a:defRPr sz="4200">
                <a:solidFill>
                  <a:schemeClr val="dk2"/>
                </a:solidFill>
              </a:defRPr>
            </a:lvl3pPr>
            <a:lvl4pPr lvl="3" algn="ctr" rtl="0">
              <a:spcBef>
                <a:spcPts val="0"/>
              </a:spcBef>
              <a:spcAft>
                <a:spcPts val="0"/>
              </a:spcAft>
              <a:buClr>
                <a:schemeClr val="dk2"/>
              </a:buClr>
              <a:buSzPts val="4200"/>
              <a:buNone/>
              <a:defRPr sz="4200">
                <a:solidFill>
                  <a:schemeClr val="dk2"/>
                </a:solidFill>
              </a:defRPr>
            </a:lvl4pPr>
            <a:lvl5pPr lvl="4" algn="ctr" rtl="0">
              <a:spcBef>
                <a:spcPts val="0"/>
              </a:spcBef>
              <a:spcAft>
                <a:spcPts val="0"/>
              </a:spcAft>
              <a:buClr>
                <a:schemeClr val="dk2"/>
              </a:buClr>
              <a:buSzPts val="4200"/>
              <a:buNone/>
              <a:defRPr sz="4200">
                <a:solidFill>
                  <a:schemeClr val="dk2"/>
                </a:solidFill>
              </a:defRPr>
            </a:lvl5pPr>
            <a:lvl6pPr lvl="5" algn="ctr" rtl="0">
              <a:spcBef>
                <a:spcPts val="0"/>
              </a:spcBef>
              <a:spcAft>
                <a:spcPts val="0"/>
              </a:spcAft>
              <a:buClr>
                <a:schemeClr val="dk2"/>
              </a:buClr>
              <a:buSzPts val="4200"/>
              <a:buNone/>
              <a:defRPr sz="4200">
                <a:solidFill>
                  <a:schemeClr val="dk2"/>
                </a:solidFill>
              </a:defRPr>
            </a:lvl6pPr>
            <a:lvl7pPr lvl="6" algn="ctr" rtl="0">
              <a:spcBef>
                <a:spcPts val="0"/>
              </a:spcBef>
              <a:spcAft>
                <a:spcPts val="0"/>
              </a:spcAft>
              <a:buClr>
                <a:schemeClr val="dk2"/>
              </a:buClr>
              <a:buSzPts val="4200"/>
              <a:buNone/>
              <a:defRPr sz="4200">
                <a:solidFill>
                  <a:schemeClr val="dk2"/>
                </a:solidFill>
              </a:defRPr>
            </a:lvl7pPr>
            <a:lvl8pPr lvl="7" algn="ctr" rtl="0">
              <a:spcBef>
                <a:spcPts val="0"/>
              </a:spcBef>
              <a:spcAft>
                <a:spcPts val="0"/>
              </a:spcAft>
              <a:buClr>
                <a:schemeClr val="dk2"/>
              </a:buClr>
              <a:buSzPts val="4200"/>
              <a:buNone/>
              <a:defRPr sz="4200">
                <a:solidFill>
                  <a:schemeClr val="dk2"/>
                </a:solidFill>
              </a:defRPr>
            </a:lvl8pPr>
            <a:lvl9pPr lvl="8" algn="ctr" rtl="0">
              <a:spcBef>
                <a:spcPts val="0"/>
              </a:spcBef>
              <a:spcAft>
                <a:spcPts val="0"/>
              </a:spcAft>
              <a:buClr>
                <a:schemeClr val="dk2"/>
              </a:buClr>
              <a:buSzPts val="4200"/>
              <a:buNone/>
              <a:defRPr sz="4200">
                <a:solidFill>
                  <a:schemeClr val="dk2"/>
                </a:solidFill>
              </a:defRPr>
            </a:lvl9pPr>
          </a:lstStyle>
          <a:p>
            <a:endParaRPr/>
          </a:p>
        </p:txBody>
      </p:sp>
      <p:sp>
        <p:nvSpPr>
          <p:cNvPr id="49" name="Shape 4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0" name="Shape 50"/>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1" name="Shape 5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spcBef>
                <a:spcPts val="0"/>
              </a:spcBef>
              <a:buNone/>
              <a:defRPr>
                <a:solidFill>
                  <a:schemeClr val="lt1"/>
                </a:solidFill>
              </a:defRPr>
            </a:lvl1pPr>
            <a:lvl2pPr lvl="1" rtl="0">
              <a:spcBef>
                <a:spcPts val="0"/>
              </a:spcBef>
              <a:buNone/>
              <a:defRPr>
                <a:solidFill>
                  <a:schemeClr val="lt1"/>
                </a:solidFill>
              </a:defRPr>
            </a:lvl2pPr>
            <a:lvl3pPr lvl="2" rtl="0">
              <a:spcBef>
                <a:spcPts val="0"/>
              </a:spcBef>
              <a:buNone/>
              <a:defRPr>
                <a:solidFill>
                  <a:schemeClr val="lt1"/>
                </a:solidFill>
              </a:defRPr>
            </a:lvl3pPr>
            <a:lvl4pPr lvl="3" rtl="0">
              <a:spcBef>
                <a:spcPts val="0"/>
              </a:spcBef>
              <a:buNone/>
              <a:defRPr>
                <a:solidFill>
                  <a:schemeClr val="lt1"/>
                </a:solidFill>
              </a:defRPr>
            </a:lvl4pPr>
            <a:lvl5pPr lvl="4" rtl="0">
              <a:spcBef>
                <a:spcPts val="0"/>
              </a:spcBef>
              <a:buNone/>
              <a:defRPr>
                <a:solidFill>
                  <a:schemeClr val="lt1"/>
                </a:solidFill>
              </a:defRPr>
            </a:lvl5pPr>
            <a:lvl6pPr lvl="5" rtl="0">
              <a:spcBef>
                <a:spcPts val="0"/>
              </a:spcBef>
              <a:buNone/>
              <a:defRPr>
                <a:solidFill>
                  <a:schemeClr val="lt1"/>
                </a:solidFill>
              </a:defRPr>
            </a:lvl6pPr>
            <a:lvl7pPr lvl="6" rtl="0">
              <a:spcBef>
                <a:spcPts val="0"/>
              </a:spcBef>
              <a:buNone/>
              <a:defRPr>
                <a:solidFill>
                  <a:schemeClr val="lt1"/>
                </a:solidFill>
              </a:defRPr>
            </a:lvl7pPr>
            <a:lvl8pPr lvl="7" rtl="0">
              <a:spcBef>
                <a:spcPts val="0"/>
              </a:spcBef>
              <a:buNone/>
              <a:defRPr>
                <a:solidFill>
                  <a:schemeClr val="lt1"/>
                </a:solidFill>
              </a:defRPr>
            </a:lvl8pPr>
            <a:lvl9pPr lvl="8" rtl="0">
              <a:spcBef>
                <a:spcPts val="0"/>
              </a:spcBef>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52"/>
        <p:cNvGrpSpPr/>
        <p:nvPr/>
      </p:nvGrpSpPr>
      <p:grpSpPr>
        <a:xfrm>
          <a:off x="0" y="0"/>
          <a:ext cx="0" cy="0"/>
          <a:chOff x="0" y="0"/>
          <a:chExt cx="0" cy="0"/>
        </a:xfrm>
      </p:grpSpPr>
      <p:sp>
        <p:nvSpPr>
          <p:cNvPr id="53" name="Shape 53"/>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Shape 54"/>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Shape 55"/>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Shape 5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spcBef>
                <a:spcPts val="0"/>
              </a:spcBef>
              <a:buNone/>
              <a:defRPr>
                <a:solidFill>
                  <a:schemeClr val="lt1"/>
                </a:solidFill>
              </a:defRPr>
            </a:lvl1pPr>
            <a:lvl2pPr lvl="1" rtl="0">
              <a:spcBef>
                <a:spcPts val="0"/>
              </a:spcBef>
              <a:buNone/>
              <a:defRPr>
                <a:solidFill>
                  <a:schemeClr val="lt1"/>
                </a:solidFill>
              </a:defRPr>
            </a:lvl2pPr>
            <a:lvl3pPr lvl="2" rtl="0">
              <a:spcBef>
                <a:spcPts val="0"/>
              </a:spcBef>
              <a:buNone/>
              <a:defRPr>
                <a:solidFill>
                  <a:schemeClr val="lt1"/>
                </a:solidFill>
              </a:defRPr>
            </a:lvl3pPr>
            <a:lvl4pPr lvl="3" rtl="0">
              <a:spcBef>
                <a:spcPts val="0"/>
              </a:spcBef>
              <a:buNone/>
              <a:defRPr>
                <a:solidFill>
                  <a:schemeClr val="lt1"/>
                </a:solidFill>
              </a:defRPr>
            </a:lvl4pPr>
            <a:lvl5pPr lvl="4" rtl="0">
              <a:spcBef>
                <a:spcPts val="0"/>
              </a:spcBef>
              <a:buNone/>
              <a:defRPr>
                <a:solidFill>
                  <a:schemeClr val="lt1"/>
                </a:solidFill>
              </a:defRPr>
            </a:lvl5pPr>
            <a:lvl6pPr lvl="5" rtl="0">
              <a:spcBef>
                <a:spcPts val="0"/>
              </a:spcBef>
              <a:buNone/>
              <a:defRPr>
                <a:solidFill>
                  <a:schemeClr val="lt1"/>
                </a:solidFill>
              </a:defRPr>
            </a:lvl6pPr>
            <a:lvl7pPr lvl="6" rtl="0">
              <a:spcBef>
                <a:spcPts val="0"/>
              </a:spcBef>
              <a:buNone/>
              <a:defRPr>
                <a:solidFill>
                  <a:schemeClr val="lt1"/>
                </a:solidFill>
              </a:defRPr>
            </a:lvl7pPr>
            <a:lvl8pPr lvl="7" rtl="0">
              <a:spcBef>
                <a:spcPts val="0"/>
              </a:spcBef>
              <a:buNone/>
              <a:defRPr>
                <a:solidFill>
                  <a:schemeClr val="lt1"/>
                </a:solidFill>
              </a:defRPr>
            </a:lvl8pPr>
            <a:lvl9pPr lvl="8" rtl="0">
              <a:spcBef>
                <a:spcPts val="0"/>
              </a:spcBef>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rgbClr val="93C47D"/>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rtl="0">
              <a:spcBef>
                <a:spcPts val="0"/>
              </a:spcBef>
              <a:buNone/>
              <a:defRPr sz="1000">
                <a:solidFill>
                  <a:schemeClr val="lt2"/>
                </a:solidFill>
                <a:latin typeface="Roboto"/>
                <a:ea typeface="Roboto"/>
                <a:cs typeface="Roboto"/>
                <a:sym typeface="Roboto"/>
              </a:defRPr>
            </a:lvl1pPr>
            <a:lvl2pPr lvl="1" algn="r" rtl="0">
              <a:spcBef>
                <a:spcPts val="0"/>
              </a:spcBef>
              <a:buNone/>
              <a:defRPr sz="1000">
                <a:solidFill>
                  <a:schemeClr val="lt2"/>
                </a:solidFill>
                <a:latin typeface="Roboto"/>
                <a:ea typeface="Roboto"/>
                <a:cs typeface="Roboto"/>
                <a:sym typeface="Roboto"/>
              </a:defRPr>
            </a:lvl2pPr>
            <a:lvl3pPr lvl="2" algn="r" rtl="0">
              <a:spcBef>
                <a:spcPts val="0"/>
              </a:spcBef>
              <a:buNone/>
              <a:defRPr sz="1000">
                <a:solidFill>
                  <a:schemeClr val="lt2"/>
                </a:solidFill>
                <a:latin typeface="Roboto"/>
                <a:ea typeface="Roboto"/>
                <a:cs typeface="Roboto"/>
                <a:sym typeface="Roboto"/>
              </a:defRPr>
            </a:lvl3pPr>
            <a:lvl4pPr lvl="3" algn="r" rtl="0">
              <a:spcBef>
                <a:spcPts val="0"/>
              </a:spcBef>
              <a:buNone/>
              <a:defRPr sz="1000">
                <a:solidFill>
                  <a:schemeClr val="lt2"/>
                </a:solidFill>
                <a:latin typeface="Roboto"/>
                <a:ea typeface="Roboto"/>
                <a:cs typeface="Roboto"/>
                <a:sym typeface="Roboto"/>
              </a:defRPr>
            </a:lvl4pPr>
            <a:lvl5pPr lvl="4" algn="r" rtl="0">
              <a:spcBef>
                <a:spcPts val="0"/>
              </a:spcBef>
              <a:buNone/>
              <a:defRPr sz="1000">
                <a:solidFill>
                  <a:schemeClr val="lt2"/>
                </a:solidFill>
                <a:latin typeface="Roboto"/>
                <a:ea typeface="Roboto"/>
                <a:cs typeface="Roboto"/>
                <a:sym typeface="Roboto"/>
              </a:defRPr>
            </a:lvl5pPr>
            <a:lvl6pPr lvl="5" algn="r" rtl="0">
              <a:spcBef>
                <a:spcPts val="0"/>
              </a:spcBef>
              <a:buNone/>
              <a:defRPr sz="1000">
                <a:solidFill>
                  <a:schemeClr val="lt2"/>
                </a:solidFill>
                <a:latin typeface="Roboto"/>
                <a:ea typeface="Roboto"/>
                <a:cs typeface="Roboto"/>
                <a:sym typeface="Roboto"/>
              </a:defRPr>
            </a:lvl6pPr>
            <a:lvl7pPr lvl="6" algn="r" rtl="0">
              <a:spcBef>
                <a:spcPts val="0"/>
              </a:spcBef>
              <a:buNone/>
              <a:defRPr sz="1000">
                <a:solidFill>
                  <a:schemeClr val="lt2"/>
                </a:solidFill>
                <a:latin typeface="Roboto"/>
                <a:ea typeface="Roboto"/>
                <a:cs typeface="Roboto"/>
                <a:sym typeface="Roboto"/>
              </a:defRPr>
            </a:lvl7pPr>
            <a:lvl8pPr lvl="7" algn="r" rtl="0">
              <a:spcBef>
                <a:spcPts val="0"/>
              </a:spcBef>
              <a:buNone/>
              <a:defRPr sz="1000">
                <a:solidFill>
                  <a:schemeClr val="lt2"/>
                </a:solidFill>
                <a:latin typeface="Roboto"/>
                <a:ea typeface="Roboto"/>
                <a:cs typeface="Roboto"/>
                <a:sym typeface="Roboto"/>
              </a:defRPr>
            </a:lvl8pPr>
            <a:lvl9pPr lvl="8" algn="r" rtl="0">
              <a:spcBef>
                <a:spcPts val="0"/>
              </a:spcBef>
              <a:buNone/>
              <a:defRPr sz="1000">
                <a:solidFill>
                  <a:schemeClr val="lt2"/>
                </a:solidFill>
                <a:latin typeface="Roboto"/>
                <a:ea typeface="Roboto"/>
                <a:cs typeface="Roboto"/>
                <a:sym typeface="Roboto"/>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hyperlink" Target="http://aarsenis.wixsite.com/tartaruga"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ctrTitle"/>
          </p:nvPr>
        </p:nvSpPr>
        <p:spPr>
          <a:xfrm>
            <a:off x="390525" y="1819275"/>
            <a:ext cx="3073200" cy="933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Tartaruga</a:t>
            </a:r>
            <a:endParaRPr/>
          </a:p>
        </p:txBody>
      </p:sp>
      <p:sp>
        <p:nvSpPr>
          <p:cNvPr id="68" name="Shape 68"/>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Clothing made purely from bamboo.</a:t>
            </a:r>
            <a:endParaRPr/>
          </a:p>
        </p:txBody>
      </p:sp>
      <p:sp>
        <p:nvSpPr>
          <p:cNvPr id="69" name="Shape 69"/>
          <p:cNvSpPr txBox="1"/>
          <p:nvPr/>
        </p:nvSpPr>
        <p:spPr>
          <a:xfrm>
            <a:off x="529775" y="3409250"/>
            <a:ext cx="6779400" cy="790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dirty="0">
                <a:latin typeface="Roboto"/>
                <a:ea typeface="Roboto"/>
                <a:cs typeface="Roboto"/>
                <a:sym typeface="Roboto"/>
              </a:rPr>
              <a:t>David Stahr, Student A, Student B</a:t>
            </a:r>
            <a:r>
              <a:rPr lang="en">
                <a:latin typeface="Roboto"/>
                <a:ea typeface="Roboto"/>
                <a:cs typeface="Roboto"/>
                <a:sym typeface="Roboto"/>
              </a:rPr>
              <a:t>, and Student </a:t>
            </a:r>
            <a:r>
              <a:rPr lang="en" dirty="0">
                <a:latin typeface="Roboto"/>
                <a:ea typeface="Roboto"/>
                <a:cs typeface="Roboto"/>
                <a:sym typeface="Roboto"/>
              </a:rPr>
              <a:t>C</a:t>
            </a:r>
            <a:endParaRPr dirty="0">
              <a:latin typeface="Roboto"/>
              <a:ea typeface="Roboto"/>
              <a:cs typeface="Roboto"/>
              <a:sym typeface="Roboto"/>
            </a:endParaRPr>
          </a:p>
        </p:txBody>
      </p:sp>
      <p:pic>
        <p:nvPicPr>
          <p:cNvPr id="70" name="Shape 70"/>
          <p:cNvPicPr preferRelativeResize="0"/>
          <p:nvPr/>
        </p:nvPicPr>
        <p:blipFill>
          <a:blip r:embed="rId3">
            <a:alphaModFix/>
          </a:blip>
          <a:stretch>
            <a:fillRect/>
          </a:stretch>
        </p:blipFill>
        <p:spPr>
          <a:xfrm>
            <a:off x="6019425" y="673700"/>
            <a:ext cx="2593200" cy="36798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C45DEE-787D-CE4B-A328-59489E010BF4}"/>
              </a:ext>
            </a:extLst>
          </p:cNvPr>
          <p:cNvSpPr txBox="1"/>
          <p:nvPr/>
        </p:nvSpPr>
        <p:spPr>
          <a:xfrm>
            <a:off x="2640459" y="1828799"/>
            <a:ext cx="4551452" cy="1015663"/>
          </a:xfrm>
          <a:prstGeom prst="rect">
            <a:avLst/>
          </a:prstGeom>
          <a:noFill/>
        </p:spPr>
        <p:txBody>
          <a:bodyPr wrap="square" rtlCol="0">
            <a:spAutoFit/>
          </a:bodyPr>
          <a:lstStyle/>
          <a:p>
            <a:r>
              <a:rPr lang="en-US" sz="6000">
                <a:solidFill>
                  <a:schemeClr val="bg1"/>
                </a:solidFill>
              </a:rPr>
              <a:t>Questions?</a:t>
            </a:r>
            <a:endParaRPr lang="en-US" sz="6000" dirty="0">
              <a:solidFill>
                <a:schemeClr val="bg1"/>
              </a:solidFill>
            </a:endParaRPr>
          </a:p>
        </p:txBody>
      </p:sp>
    </p:spTree>
    <p:extLst>
      <p:ext uri="{BB962C8B-B14F-4D97-AF65-F5344CB8AC3E}">
        <p14:creationId xmlns:p14="http://schemas.microsoft.com/office/powerpoint/2010/main" val="2327322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Product</a:t>
            </a:r>
            <a:endParaRPr/>
          </a:p>
        </p:txBody>
      </p:sp>
      <p:sp>
        <p:nvSpPr>
          <p:cNvPr id="76" name="Shape 76"/>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419100" algn="ctr">
              <a:lnSpc>
                <a:spcPct val="150000"/>
              </a:lnSpc>
              <a:spcBef>
                <a:spcPts val="0"/>
              </a:spcBef>
              <a:spcAft>
                <a:spcPts val="0"/>
              </a:spcAft>
              <a:buClr>
                <a:srgbClr val="6AA84F"/>
              </a:buClr>
              <a:buSzPts val="3000"/>
              <a:buFont typeface="Roboto"/>
              <a:buChar char="★"/>
            </a:pPr>
            <a:r>
              <a:rPr lang="en" sz="3000">
                <a:solidFill>
                  <a:srgbClr val="6AA84F"/>
                </a:solidFill>
              </a:rPr>
              <a:t>Eco- Friendly</a:t>
            </a:r>
            <a:endParaRPr sz="3000">
              <a:solidFill>
                <a:srgbClr val="6AA84F"/>
              </a:solidFill>
            </a:endParaRPr>
          </a:p>
          <a:p>
            <a:pPr marL="457200" lvl="0" indent="-419100" algn="ctr">
              <a:lnSpc>
                <a:spcPct val="150000"/>
              </a:lnSpc>
              <a:spcBef>
                <a:spcPts val="0"/>
              </a:spcBef>
              <a:spcAft>
                <a:spcPts val="0"/>
              </a:spcAft>
              <a:buClr>
                <a:srgbClr val="6AA84F"/>
              </a:buClr>
              <a:buSzPts val="3000"/>
              <a:buFont typeface="Roboto"/>
              <a:buChar char="★"/>
            </a:pPr>
            <a:r>
              <a:rPr lang="en" sz="3000">
                <a:solidFill>
                  <a:srgbClr val="6AA84F"/>
                </a:solidFill>
              </a:rPr>
              <a:t>No chemicals</a:t>
            </a:r>
            <a:endParaRPr sz="3000">
              <a:solidFill>
                <a:srgbClr val="6AA84F"/>
              </a:solidFill>
            </a:endParaRPr>
          </a:p>
          <a:p>
            <a:pPr marL="457200" lvl="0" indent="-419100" algn="ctr">
              <a:lnSpc>
                <a:spcPct val="150000"/>
              </a:lnSpc>
              <a:spcBef>
                <a:spcPts val="0"/>
              </a:spcBef>
              <a:spcAft>
                <a:spcPts val="0"/>
              </a:spcAft>
              <a:buClr>
                <a:srgbClr val="6AA84F"/>
              </a:buClr>
              <a:buSzPts val="3000"/>
              <a:buFont typeface="Roboto"/>
              <a:buChar char="★"/>
            </a:pPr>
            <a:r>
              <a:rPr lang="en" sz="3000">
                <a:solidFill>
                  <a:srgbClr val="6AA84F"/>
                </a:solidFill>
              </a:rPr>
              <a:t>Renewable and biodegradable</a:t>
            </a:r>
            <a:endParaRPr sz="3000">
              <a:solidFill>
                <a:srgbClr val="6AA84F"/>
              </a:solidFill>
            </a:endParaRPr>
          </a:p>
          <a:p>
            <a:pPr marL="457200" lvl="0" indent="-419100" algn="ctr">
              <a:lnSpc>
                <a:spcPct val="150000"/>
              </a:lnSpc>
              <a:spcBef>
                <a:spcPts val="0"/>
              </a:spcBef>
              <a:spcAft>
                <a:spcPts val="0"/>
              </a:spcAft>
              <a:buClr>
                <a:srgbClr val="6AA84F"/>
              </a:buClr>
              <a:buSzPts val="3000"/>
              <a:buFont typeface="Roboto"/>
              <a:buChar char="★"/>
            </a:pPr>
            <a:r>
              <a:rPr lang="en" sz="3000">
                <a:solidFill>
                  <a:srgbClr val="6AA84F"/>
                </a:solidFill>
              </a:rPr>
              <a:t>Made in the USA</a:t>
            </a:r>
            <a:endParaRPr>
              <a:solidFill>
                <a:srgbClr val="6AA84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Price</a:t>
            </a:r>
            <a:endParaRPr/>
          </a:p>
        </p:txBody>
      </p:sp>
      <p:sp>
        <p:nvSpPr>
          <p:cNvPr id="82" name="Shape 82"/>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419100" algn="ctr">
              <a:lnSpc>
                <a:spcPct val="100000"/>
              </a:lnSpc>
              <a:spcBef>
                <a:spcPts val="0"/>
              </a:spcBef>
              <a:spcAft>
                <a:spcPts val="0"/>
              </a:spcAft>
              <a:buClr>
                <a:srgbClr val="6AA84F"/>
              </a:buClr>
              <a:buSzPts val="3000"/>
              <a:buFont typeface="Roboto"/>
              <a:buChar char="★"/>
            </a:pPr>
            <a:r>
              <a:rPr lang="en" sz="3000">
                <a:solidFill>
                  <a:srgbClr val="6AA84F"/>
                </a:solidFill>
              </a:rPr>
              <a:t>Competitive Prestige Pricing:</a:t>
            </a:r>
            <a:endParaRPr sz="3000">
              <a:solidFill>
                <a:srgbClr val="6AA84F"/>
              </a:solidFill>
            </a:endParaRPr>
          </a:p>
          <a:p>
            <a:pPr marL="0" lvl="0" indent="0" algn="ctr">
              <a:lnSpc>
                <a:spcPct val="100000"/>
              </a:lnSpc>
              <a:spcBef>
                <a:spcPts val="0"/>
              </a:spcBef>
              <a:spcAft>
                <a:spcPts val="0"/>
              </a:spcAft>
              <a:buNone/>
            </a:pPr>
            <a:endParaRPr>
              <a:solidFill>
                <a:srgbClr val="6AA84F"/>
              </a:solidFill>
            </a:endParaRPr>
          </a:p>
        </p:txBody>
      </p:sp>
      <p:graphicFrame>
        <p:nvGraphicFramePr>
          <p:cNvPr id="83" name="Shape 83"/>
          <p:cNvGraphicFramePr/>
          <p:nvPr/>
        </p:nvGraphicFramePr>
        <p:xfrm>
          <a:off x="628875" y="2609325"/>
          <a:ext cx="3000000" cy="3000000"/>
        </p:xfrm>
        <a:graphic>
          <a:graphicData uri="http://schemas.openxmlformats.org/drawingml/2006/table">
            <a:tbl>
              <a:tblPr>
                <a:noFill/>
                <a:tableStyleId>{FC670751-A769-4446-A8CF-32396126D9D1}</a:tableStyleId>
              </a:tblPr>
              <a:tblGrid>
                <a:gridCol w="1577250">
                  <a:extLst>
                    <a:ext uri="{9D8B030D-6E8A-4147-A177-3AD203B41FA5}">
                      <a16:colId xmlns:a16="http://schemas.microsoft.com/office/drawing/2014/main" val="20000"/>
                    </a:ext>
                  </a:extLst>
                </a:gridCol>
                <a:gridCol w="1577250">
                  <a:extLst>
                    <a:ext uri="{9D8B030D-6E8A-4147-A177-3AD203B41FA5}">
                      <a16:colId xmlns:a16="http://schemas.microsoft.com/office/drawing/2014/main" val="20001"/>
                    </a:ext>
                  </a:extLst>
                </a:gridCol>
                <a:gridCol w="1577250">
                  <a:extLst>
                    <a:ext uri="{9D8B030D-6E8A-4147-A177-3AD203B41FA5}">
                      <a16:colId xmlns:a16="http://schemas.microsoft.com/office/drawing/2014/main" val="20002"/>
                    </a:ext>
                  </a:extLst>
                </a:gridCol>
                <a:gridCol w="1577250">
                  <a:extLst>
                    <a:ext uri="{9D8B030D-6E8A-4147-A177-3AD203B41FA5}">
                      <a16:colId xmlns:a16="http://schemas.microsoft.com/office/drawing/2014/main" val="20003"/>
                    </a:ext>
                  </a:extLst>
                </a:gridCol>
                <a:gridCol w="1577250">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endParaRPr sz="1800">
                        <a:solidFill>
                          <a:srgbClr val="B45F06"/>
                        </a:solidFill>
                      </a:endParaRPr>
                    </a:p>
                    <a:p>
                      <a:pPr marL="0" lvl="0" indent="0" algn="ctr">
                        <a:spcBef>
                          <a:spcPts val="0"/>
                        </a:spcBef>
                        <a:spcAft>
                          <a:spcPts val="0"/>
                        </a:spcAft>
                        <a:buNone/>
                      </a:pPr>
                      <a:r>
                        <a:rPr lang="en" sz="1800">
                          <a:solidFill>
                            <a:srgbClr val="B45F06"/>
                          </a:solidFill>
                        </a:rPr>
                        <a:t>Clothing Type</a:t>
                      </a:r>
                      <a:endParaRPr sz="1800">
                        <a:solidFill>
                          <a:srgbClr val="B45F06"/>
                        </a:solidFill>
                      </a:endParaRPr>
                    </a:p>
                  </a:txBody>
                  <a:tcPr marL="91425" marR="91425" marT="91425" marB="91425">
                    <a:lnL w="28575" cap="flat" cmpd="sng">
                      <a:solidFill>
                        <a:srgbClr val="93C47D"/>
                      </a:solidFill>
                      <a:prstDash val="solid"/>
                      <a:round/>
                      <a:headEnd type="none" w="med" len="med"/>
                      <a:tailEnd type="none" w="med" len="med"/>
                    </a:lnL>
                    <a:lnR w="28575" cap="flat" cmpd="sng">
                      <a:solidFill>
                        <a:srgbClr val="93C47D"/>
                      </a:solidFill>
                      <a:prstDash val="solid"/>
                      <a:round/>
                      <a:headEnd type="none" w="med" len="med"/>
                      <a:tailEnd type="none" w="med" len="med"/>
                    </a:lnR>
                    <a:lnT w="28575" cap="flat" cmpd="sng">
                      <a:solidFill>
                        <a:srgbClr val="93C47D"/>
                      </a:solidFill>
                      <a:prstDash val="solid"/>
                      <a:round/>
                      <a:headEnd type="none" w="med" len="med"/>
                      <a:tailEnd type="none" w="med" len="med"/>
                    </a:lnT>
                    <a:lnB w="28575" cap="flat" cmpd="sng">
                      <a:solidFill>
                        <a:srgbClr val="93C47D"/>
                      </a:solidFill>
                      <a:prstDash val="solid"/>
                      <a:round/>
                      <a:headEnd type="none" w="med" len="med"/>
                      <a:tailEnd type="none" w="med" len="med"/>
                    </a:lnB>
                  </a:tcPr>
                </a:tc>
                <a:tc>
                  <a:txBody>
                    <a:bodyPr/>
                    <a:lstStyle/>
                    <a:p>
                      <a:pPr marL="0" lvl="0" indent="0" algn="ctr" rtl="0">
                        <a:spcBef>
                          <a:spcPts val="0"/>
                        </a:spcBef>
                        <a:spcAft>
                          <a:spcPts val="0"/>
                        </a:spcAft>
                        <a:buNone/>
                      </a:pPr>
                      <a:endParaRPr sz="1800">
                        <a:solidFill>
                          <a:srgbClr val="B45F06"/>
                        </a:solidFill>
                      </a:endParaRPr>
                    </a:p>
                    <a:p>
                      <a:pPr marL="0" lvl="0" indent="0" algn="ctr">
                        <a:spcBef>
                          <a:spcPts val="0"/>
                        </a:spcBef>
                        <a:spcAft>
                          <a:spcPts val="0"/>
                        </a:spcAft>
                        <a:buNone/>
                      </a:pPr>
                      <a:r>
                        <a:rPr lang="en" sz="1800">
                          <a:solidFill>
                            <a:srgbClr val="B45F06"/>
                          </a:solidFill>
                        </a:rPr>
                        <a:t>Cost to Produce</a:t>
                      </a:r>
                      <a:endParaRPr sz="1800">
                        <a:solidFill>
                          <a:srgbClr val="B45F06"/>
                        </a:solidFill>
                      </a:endParaRPr>
                    </a:p>
                  </a:txBody>
                  <a:tcPr marL="91425" marR="91425" marT="91425" marB="91425">
                    <a:lnL w="28575" cap="flat" cmpd="sng">
                      <a:solidFill>
                        <a:srgbClr val="93C47D"/>
                      </a:solidFill>
                      <a:prstDash val="solid"/>
                      <a:round/>
                      <a:headEnd type="none" w="med" len="med"/>
                      <a:tailEnd type="none" w="med" len="med"/>
                    </a:lnL>
                    <a:lnR w="28575" cap="flat" cmpd="sng">
                      <a:solidFill>
                        <a:srgbClr val="93C47D"/>
                      </a:solidFill>
                      <a:prstDash val="solid"/>
                      <a:round/>
                      <a:headEnd type="none" w="med" len="med"/>
                      <a:tailEnd type="none" w="med" len="med"/>
                    </a:lnR>
                    <a:lnT w="28575" cap="flat" cmpd="sng">
                      <a:solidFill>
                        <a:srgbClr val="93C47D"/>
                      </a:solidFill>
                      <a:prstDash val="solid"/>
                      <a:round/>
                      <a:headEnd type="none" w="med" len="med"/>
                      <a:tailEnd type="none" w="med" len="med"/>
                    </a:lnT>
                    <a:lnB w="28575" cap="flat" cmpd="sng">
                      <a:solidFill>
                        <a:srgbClr val="93C47D"/>
                      </a:solidFill>
                      <a:prstDash val="solid"/>
                      <a:round/>
                      <a:headEnd type="none" w="med" len="med"/>
                      <a:tailEnd type="none" w="med" len="med"/>
                    </a:lnB>
                  </a:tcPr>
                </a:tc>
                <a:tc>
                  <a:txBody>
                    <a:bodyPr/>
                    <a:lstStyle/>
                    <a:p>
                      <a:pPr marL="0" lvl="0" indent="0" algn="ctr" rtl="0">
                        <a:spcBef>
                          <a:spcPts val="0"/>
                        </a:spcBef>
                        <a:spcAft>
                          <a:spcPts val="0"/>
                        </a:spcAft>
                        <a:buNone/>
                      </a:pPr>
                      <a:endParaRPr sz="1800">
                        <a:solidFill>
                          <a:srgbClr val="B45F06"/>
                        </a:solidFill>
                      </a:endParaRPr>
                    </a:p>
                    <a:p>
                      <a:pPr marL="0" lvl="0" indent="0" algn="ctr">
                        <a:spcBef>
                          <a:spcPts val="0"/>
                        </a:spcBef>
                        <a:spcAft>
                          <a:spcPts val="0"/>
                        </a:spcAft>
                        <a:buNone/>
                      </a:pPr>
                      <a:r>
                        <a:rPr lang="en" sz="1800">
                          <a:solidFill>
                            <a:srgbClr val="B45F06"/>
                          </a:solidFill>
                        </a:rPr>
                        <a:t>Our Selling Price</a:t>
                      </a:r>
                      <a:endParaRPr sz="1800">
                        <a:solidFill>
                          <a:srgbClr val="B45F06"/>
                        </a:solidFill>
                      </a:endParaRPr>
                    </a:p>
                  </a:txBody>
                  <a:tcPr marL="91425" marR="91425" marT="91425" marB="91425">
                    <a:lnL w="28575" cap="flat" cmpd="sng">
                      <a:solidFill>
                        <a:srgbClr val="93C47D"/>
                      </a:solidFill>
                      <a:prstDash val="solid"/>
                      <a:round/>
                      <a:headEnd type="none" w="med" len="med"/>
                      <a:tailEnd type="none" w="med" len="med"/>
                    </a:lnL>
                    <a:lnR w="28575" cap="flat" cmpd="sng">
                      <a:solidFill>
                        <a:srgbClr val="93C47D"/>
                      </a:solidFill>
                      <a:prstDash val="solid"/>
                      <a:round/>
                      <a:headEnd type="none" w="med" len="med"/>
                      <a:tailEnd type="none" w="med" len="med"/>
                    </a:lnR>
                    <a:lnT w="28575" cap="flat" cmpd="sng">
                      <a:solidFill>
                        <a:srgbClr val="93C47D"/>
                      </a:solidFill>
                      <a:prstDash val="solid"/>
                      <a:round/>
                      <a:headEnd type="none" w="med" len="med"/>
                      <a:tailEnd type="none" w="med" len="med"/>
                    </a:lnT>
                    <a:lnB w="28575" cap="flat" cmpd="sng">
                      <a:solidFill>
                        <a:srgbClr val="93C47D"/>
                      </a:solidFill>
                      <a:prstDash val="solid"/>
                      <a:round/>
                      <a:headEnd type="none" w="med" len="med"/>
                      <a:tailEnd type="none" w="med" len="med"/>
                    </a:lnB>
                  </a:tcPr>
                </a:tc>
                <a:tc>
                  <a:txBody>
                    <a:bodyPr/>
                    <a:lstStyle/>
                    <a:p>
                      <a:pPr marL="0" lvl="0" indent="0" algn="ctr">
                        <a:spcBef>
                          <a:spcPts val="0"/>
                        </a:spcBef>
                        <a:spcAft>
                          <a:spcPts val="0"/>
                        </a:spcAft>
                        <a:buNone/>
                      </a:pPr>
                      <a:r>
                        <a:rPr lang="en" sz="1800">
                          <a:solidFill>
                            <a:srgbClr val="B45F06"/>
                          </a:solidFill>
                        </a:rPr>
                        <a:t>Cariloha’s Price for Same Product</a:t>
                      </a:r>
                      <a:endParaRPr sz="1800">
                        <a:solidFill>
                          <a:srgbClr val="B45F06"/>
                        </a:solidFill>
                      </a:endParaRPr>
                    </a:p>
                  </a:txBody>
                  <a:tcPr marL="91425" marR="91425" marT="91425" marB="91425">
                    <a:lnL w="28575" cap="flat" cmpd="sng">
                      <a:solidFill>
                        <a:srgbClr val="93C47D"/>
                      </a:solidFill>
                      <a:prstDash val="solid"/>
                      <a:round/>
                      <a:headEnd type="none" w="med" len="med"/>
                      <a:tailEnd type="none" w="med" len="med"/>
                    </a:lnL>
                    <a:lnR w="28575" cap="flat" cmpd="sng">
                      <a:solidFill>
                        <a:srgbClr val="93C47D"/>
                      </a:solidFill>
                      <a:prstDash val="solid"/>
                      <a:round/>
                      <a:headEnd type="none" w="med" len="med"/>
                      <a:tailEnd type="none" w="med" len="med"/>
                    </a:lnR>
                    <a:lnT w="28575" cap="flat" cmpd="sng">
                      <a:solidFill>
                        <a:srgbClr val="93C47D"/>
                      </a:solidFill>
                      <a:prstDash val="solid"/>
                      <a:round/>
                      <a:headEnd type="none" w="med" len="med"/>
                      <a:tailEnd type="none" w="med" len="med"/>
                    </a:lnT>
                    <a:lnB w="28575" cap="flat" cmpd="sng">
                      <a:solidFill>
                        <a:srgbClr val="93C47D"/>
                      </a:solidFill>
                      <a:prstDash val="solid"/>
                      <a:round/>
                      <a:headEnd type="none" w="med" len="med"/>
                      <a:tailEnd type="none" w="med" len="med"/>
                    </a:lnB>
                  </a:tcPr>
                </a:tc>
                <a:tc>
                  <a:txBody>
                    <a:bodyPr/>
                    <a:lstStyle/>
                    <a:p>
                      <a:pPr marL="0" lvl="0" indent="0" algn="ctr" rtl="0">
                        <a:spcBef>
                          <a:spcPts val="0"/>
                        </a:spcBef>
                        <a:spcAft>
                          <a:spcPts val="0"/>
                        </a:spcAft>
                        <a:buNone/>
                      </a:pPr>
                      <a:endParaRPr sz="1800">
                        <a:solidFill>
                          <a:srgbClr val="B45F06"/>
                        </a:solidFill>
                      </a:endParaRPr>
                    </a:p>
                    <a:p>
                      <a:pPr marL="0" lvl="0" indent="0" algn="ctr">
                        <a:spcBef>
                          <a:spcPts val="0"/>
                        </a:spcBef>
                        <a:spcAft>
                          <a:spcPts val="0"/>
                        </a:spcAft>
                        <a:buNone/>
                      </a:pPr>
                      <a:r>
                        <a:rPr lang="en" sz="1800">
                          <a:solidFill>
                            <a:srgbClr val="B45F06"/>
                          </a:solidFill>
                        </a:rPr>
                        <a:t>Our Profit</a:t>
                      </a:r>
                      <a:endParaRPr sz="1800">
                        <a:solidFill>
                          <a:srgbClr val="B45F06"/>
                        </a:solidFill>
                      </a:endParaRPr>
                    </a:p>
                  </a:txBody>
                  <a:tcPr marL="91425" marR="91425" marT="91425" marB="91425">
                    <a:lnL w="28575" cap="flat" cmpd="sng">
                      <a:solidFill>
                        <a:srgbClr val="93C47D"/>
                      </a:solidFill>
                      <a:prstDash val="solid"/>
                      <a:round/>
                      <a:headEnd type="none" w="med" len="med"/>
                      <a:tailEnd type="none" w="med" len="med"/>
                    </a:lnL>
                    <a:lnR w="28575" cap="flat" cmpd="sng">
                      <a:solidFill>
                        <a:srgbClr val="93C47D"/>
                      </a:solidFill>
                      <a:prstDash val="solid"/>
                      <a:round/>
                      <a:headEnd type="none" w="med" len="med"/>
                      <a:tailEnd type="none" w="med" len="med"/>
                    </a:lnR>
                    <a:lnT w="28575" cap="flat" cmpd="sng">
                      <a:solidFill>
                        <a:srgbClr val="93C47D"/>
                      </a:solidFill>
                      <a:prstDash val="solid"/>
                      <a:round/>
                      <a:headEnd type="none" w="med" len="med"/>
                      <a:tailEnd type="none" w="med" len="med"/>
                    </a:lnT>
                    <a:lnB w="28575" cap="flat" cmpd="sng">
                      <a:solidFill>
                        <a:srgbClr val="93C47D"/>
                      </a:solidFill>
                      <a:prstDash val="solid"/>
                      <a:round/>
                      <a:headEnd type="none" w="med" len="med"/>
                      <a:tailEnd type="none" w="med" len="med"/>
                    </a:lnB>
                  </a:tcPr>
                </a:tc>
                <a:extLst>
                  <a:ext uri="{0D108BD9-81ED-4DB2-BD59-A6C34878D82A}">
                    <a16:rowId xmlns:a16="http://schemas.microsoft.com/office/drawing/2014/main" val="10000"/>
                  </a:ext>
                </a:extLst>
              </a:tr>
              <a:tr h="381000">
                <a:tc>
                  <a:txBody>
                    <a:bodyPr/>
                    <a:lstStyle/>
                    <a:p>
                      <a:pPr marL="0" lvl="0" indent="0" algn="ctr">
                        <a:spcBef>
                          <a:spcPts val="0"/>
                        </a:spcBef>
                        <a:spcAft>
                          <a:spcPts val="0"/>
                        </a:spcAft>
                        <a:buNone/>
                      </a:pPr>
                      <a:r>
                        <a:rPr lang="en" sz="1800">
                          <a:solidFill>
                            <a:srgbClr val="B45F06"/>
                          </a:solidFill>
                        </a:rPr>
                        <a:t>Men’s Button-down Shirt</a:t>
                      </a:r>
                      <a:endParaRPr sz="1800">
                        <a:solidFill>
                          <a:srgbClr val="B45F06"/>
                        </a:solidFill>
                      </a:endParaRPr>
                    </a:p>
                  </a:txBody>
                  <a:tcPr marL="91425" marR="91425" marT="91425" marB="91425">
                    <a:lnL w="28575" cap="flat" cmpd="sng">
                      <a:solidFill>
                        <a:srgbClr val="93C47D"/>
                      </a:solidFill>
                      <a:prstDash val="solid"/>
                      <a:round/>
                      <a:headEnd type="none" w="med" len="med"/>
                      <a:tailEnd type="none" w="med" len="med"/>
                    </a:lnL>
                    <a:lnR w="28575" cap="flat" cmpd="sng">
                      <a:solidFill>
                        <a:srgbClr val="93C47D"/>
                      </a:solidFill>
                      <a:prstDash val="solid"/>
                      <a:round/>
                      <a:headEnd type="none" w="med" len="med"/>
                      <a:tailEnd type="none" w="med" len="med"/>
                    </a:lnR>
                    <a:lnT w="28575" cap="flat" cmpd="sng">
                      <a:solidFill>
                        <a:srgbClr val="93C47D"/>
                      </a:solidFill>
                      <a:prstDash val="solid"/>
                      <a:round/>
                      <a:headEnd type="none" w="med" len="med"/>
                      <a:tailEnd type="none" w="med" len="med"/>
                    </a:lnT>
                    <a:lnB w="28575" cap="flat" cmpd="sng">
                      <a:solidFill>
                        <a:srgbClr val="93C47D"/>
                      </a:solidFill>
                      <a:prstDash val="solid"/>
                      <a:round/>
                      <a:headEnd type="none" w="med" len="med"/>
                      <a:tailEnd type="none" w="med" len="med"/>
                    </a:lnB>
                  </a:tcPr>
                </a:tc>
                <a:tc>
                  <a:txBody>
                    <a:bodyPr/>
                    <a:lstStyle/>
                    <a:p>
                      <a:pPr marL="0" lvl="0" indent="0" algn="ctr" rtl="0">
                        <a:spcBef>
                          <a:spcPts val="0"/>
                        </a:spcBef>
                        <a:spcAft>
                          <a:spcPts val="0"/>
                        </a:spcAft>
                        <a:buNone/>
                      </a:pPr>
                      <a:endParaRPr sz="1800">
                        <a:solidFill>
                          <a:srgbClr val="B45F06"/>
                        </a:solidFill>
                      </a:endParaRPr>
                    </a:p>
                    <a:p>
                      <a:pPr marL="0" lvl="0" indent="0" algn="ctr">
                        <a:spcBef>
                          <a:spcPts val="0"/>
                        </a:spcBef>
                        <a:spcAft>
                          <a:spcPts val="0"/>
                        </a:spcAft>
                        <a:buNone/>
                      </a:pPr>
                      <a:r>
                        <a:rPr lang="en" sz="1800">
                          <a:solidFill>
                            <a:srgbClr val="B45F06"/>
                          </a:solidFill>
                        </a:rPr>
                        <a:t>$29.91</a:t>
                      </a:r>
                      <a:endParaRPr sz="1800">
                        <a:solidFill>
                          <a:srgbClr val="B45F06"/>
                        </a:solidFill>
                      </a:endParaRPr>
                    </a:p>
                  </a:txBody>
                  <a:tcPr marL="91425" marR="91425" marT="91425" marB="91425">
                    <a:lnL w="28575" cap="flat" cmpd="sng">
                      <a:solidFill>
                        <a:srgbClr val="93C47D"/>
                      </a:solidFill>
                      <a:prstDash val="solid"/>
                      <a:round/>
                      <a:headEnd type="none" w="med" len="med"/>
                      <a:tailEnd type="none" w="med" len="med"/>
                    </a:lnL>
                    <a:lnR w="28575" cap="flat" cmpd="sng">
                      <a:solidFill>
                        <a:srgbClr val="93C47D"/>
                      </a:solidFill>
                      <a:prstDash val="solid"/>
                      <a:round/>
                      <a:headEnd type="none" w="med" len="med"/>
                      <a:tailEnd type="none" w="med" len="med"/>
                    </a:lnR>
                    <a:lnT w="28575" cap="flat" cmpd="sng">
                      <a:solidFill>
                        <a:srgbClr val="93C47D"/>
                      </a:solidFill>
                      <a:prstDash val="solid"/>
                      <a:round/>
                      <a:headEnd type="none" w="med" len="med"/>
                      <a:tailEnd type="none" w="med" len="med"/>
                    </a:lnT>
                    <a:lnB w="28575" cap="flat" cmpd="sng">
                      <a:solidFill>
                        <a:srgbClr val="93C47D"/>
                      </a:solidFill>
                      <a:prstDash val="solid"/>
                      <a:round/>
                      <a:headEnd type="none" w="med" len="med"/>
                      <a:tailEnd type="none" w="med" len="med"/>
                    </a:lnB>
                  </a:tcPr>
                </a:tc>
                <a:tc>
                  <a:txBody>
                    <a:bodyPr/>
                    <a:lstStyle/>
                    <a:p>
                      <a:pPr marL="0" lvl="0" indent="0" algn="ctr" rtl="0">
                        <a:spcBef>
                          <a:spcPts val="0"/>
                        </a:spcBef>
                        <a:spcAft>
                          <a:spcPts val="0"/>
                        </a:spcAft>
                        <a:buNone/>
                      </a:pPr>
                      <a:endParaRPr sz="1800">
                        <a:solidFill>
                          <a:srgbClr val="B45F06"/>
                        </a:solidFill>
                      </a:endParaRPr>
                    </a:p>
                    <a:p>
                      <a:pPr marL="0" lvl="0" indent="0" algn="ctr">
                        <a:spcBef>
                          <a:spcPts val="0"/>
                        </a:spcBef>
                        <a:spcAft>
                          <a:spcPts val="0"/>
                        </a:spcAft>
                        <a:buNone/>
                      </a:pPr>
                      <a:r>
                        <a:rPr lang="en" sz="1800">
                          <a:solidFill>
                            <a:srgbClr val="B45F06"/>
                          </a:solidFill>
                        </a:rPr>
                        <a:t>$69.99</a:t>
                      </a:r>
                      <a:endParaRPr sz="1800">
                        <a:solidFill>
                          <a:srgbClr val="B45F06"/>
                        </a:solidFill>
                      </a:endParaRPr>
                    </a:p>
                  </a:txBody>
                  <a:tcPr marL="91425" marR="91425" marT="91425" marB="91425">
                    <a:lnL w="28575" cap="flat" cmpd="sng">
                      <a:solidFill>
                        <a:srgbClr val="93C47D"/>
                      </a:solidFill>
                      <a:prstDash val="solid"/>
                      <a:round/>
                      <a:headEnd type="none" w="med" len="med"/>
                      <a:tailEnd type="none" w="med" len="med"/>
                    </a:lnL>
                    <a:lnR w="28575" cap="flat" cmpd="sng">
                      <a:solidFill>
                        <a:srgbClr val="93C47D"/>
                      </a:solidFill>
                      <a:prstDash val="solid"/>
                      <a:round/>
                      <a:headEnd type="none" w="med" len="med"/>
                      <a:tailEnd type="none" w="med" len="med"/>
                    </a:lnR>
                    <a:lnT w="28575" cap="flat" cmpd="sng">
                      <a:solidFill>
                        <a:srgbClr val="93C47D"/>
                      </a:solidFill>
                      <a:prstDash val="solid"/>
                      <a:round/>
                      <a:headEnd type="none" w="med" len="med"/>
                      <a:tailEnd type="none" w="med" len="med"/>
                    </a:lnT>
                    <a:lnB w="28575" cap="flat" cmpd="sng">
                      <a:solidFill>
                        <a:srgbClr val="93C47D"/>
                      </a:solidFill>
                      <a:prstDash val="solid"/>
                      <a:round/>
                      <a:headEnd type="none" w="med" len="med"/>
                      <a:tailEnd type="none" w="med" len="med"/>
                    </a:lnB>
                  </a:tcPr>
                </a:tc>
                <a:tc>
                  <a:txBody>
                    <a:bodyPr/>
                    <a:lstStyle/>
                    <a:p>
                      <a:pPr marL="0" lvl="0" indent="0" algn="ctr" rtl="0">
                        <a:spcBef>
                          <a:spcPts val="0"/>
                        </a:spcBef>
                        <a:spcAft>
                          <a:spcPts val="0"/>
                        </a:spcAft>
                        <a:buNone/>
                      </a:pPr>
                      <a:endParaRPr sz="1800">
                        <a:solidFill>
                          <a:srgbClr val="B45F06"/>
                        </a:solidFill>
                      </a:endParaRPr>
                    </a:p>
                    <a:p>
                      <a:pPr marL="0" lvl="0" indent="0" algn="ctr">
                        <a:spcBef>
                          <a:spcPts val="0"/>
                        </a:spcBef>
                        <a:spcAft>
                          <a:spcPts val="0"/>
                        </a:spcAft>
                        <a:buNone/>
                      </a:pPr>
                      <a:r>
                        <a:rPr lang="en" sz="1800">
                          <a:solidFill>
                            <a:srgbClr val="B45F06"/>
                          </a:solidFill>
                        </a:rPr>
                        <a:t>$80</a:t>
                      </a:r>
                      <a:endParaRPr sz="1800">
                        <a:solidFill>
                          <a:srgbClr val="B45F06"/>
                        </a:solidFill>
                      </a:endParaRPr>
                    </a:p>
                  </a:txBody>
                  <a:tcPr marL="91425" marR="91425" marT="91425" marB="91425">
                    <a:lnL w="28575" cap="flat" cmpd="sng">
                      <a:solidFill>
                        <a:srgbClr val="93C47D"/>
                      </a:solidFill>
                      <a:prstDash val="solid"/>
                      <a:round/>
                      <a:headEnd type="none" w="med" len="med"/>
                      <a:tailEnd type="none" w="med" len="med"/>
                    </a:lnL>
                    <a:lnR w="28575" cap="flat" cmpd="sng">
                      <a:solidFill>
                        <a:srgbClr val="93C47D"/>
                      </a:solidFill>
                      <a:prstDash val="solid"/>
                      <a:round/>
                      <a:headEnd type="none" w="med" len="med"/>
                      <a:tailEnd type="none" w="med" len="med"/>
                    </a:lnR>
                    <a:lnT w="28575" cap="flat" cmpd="sng">
                      <a:solidFill>
                        <a:srgbClr val="93C47D"/>
                      </a:solidFill>
                      <a:prstDash val="solid"/>
                      <a:round/>
                      <a:headEnd type="none" w="med" len="med"/>
                      <a:tailEnd type="none" w="med" len="med"/>
                    </a:lnT>
                    <a:lnB w="28575" cap="flat" cmpd="sng">
                      <a:solidFill>
                        <a:srgbClr val="93C47D"/>
                      </a:solidFill>
                      <a:prstDash val="solid"/>
                      <a:round/>
                      <a:headEnd type="none" w="med" len="med"/>
                      <a:tailEnd type="none" w="med" len="med"/>
                    </a:lnB>
                  </a:tcPr>
                </a:tc>
                <a:tc>
                  <a:txBody>
                    <a:bodyPr/>
                    <a:lstStyle/>
                    <a:p>
                      <a:pPr marL="0" lvl="0" indent="0" algn="ctr" rtl="0">
                        <a:spcBef>
                          <a:spcPts val="0"/>
                        </a:spcBef>
                        <a:spcAft>
                          <a:spcPts val="0"/>
                        </a:spcAft>
                        <a:buNone/>
                      </a:pPr>
                      <a:endParaRPr sz="1800">
                        <a:solidFill>
                          <a:srgbClr val="B45F06"/>
                        </a:solidFill>
                      </a:endParaRPr>
                    </a:p>
                    <a:p>
                      <a:pPr marL="0" lvl="0" indent="0" algn="ctr">
                        <a:spcBef>
                          <a:spcPts val="0"/>
                        </a:spcBef>
                        <a:spcAft>
                          <a:spcPts val="0"/>
                        </a:spcAft>
                        <a:buNone/>
                      </a:pPr>
                      <a:r>
                        <a:rPr lang="en" sz="1800">
                          <a:solidFill>
                            <a:srgbClr val="B45F06"/>
                          </a:solidFill>
                        </a:rPr>
                        <a:t>$40.08</a:t>
                      </a:r>
                      <a:endParaRPr sz="1800">
                        <a:solidFill>
                          <a:srgbClr val="B45F06"/>
                        </a:solidFill>
                      </a:endParaRPr>
                    </a:p>
                  </a:txBody>
                  <a:tcPr marL="91425" marR="91425" marT="91425" marB="91425">
                    <a:lnL w="28575" cap="flat" cmpd="sng">
                      <a:solidFill>
                        <a:srgbClr val="93C47D"/>
                      </a:solidFill>
                      <a:prstDash val="solid"/>
                      <a:round/>
                      <a:headEnd type="none" w="med" len="med"/>
                      <a:tailEnd type="none" w="med" len="med"/>
                    </a:lnL>
                    <a:lnR w="28575" cap="flat" cmpd="sng">
                      <a:solidFill>
                        <a:srgbClr val="93C47D"/>
                      </a:solidFill>
                      <a:prstDash val="solid"/>
                      <a:round/>
                      <a:headEnd type="none" w="med" len="med"/>
                      <a:tailEnd type="none" w="med" len="med"/>
                    </a:lnR>
                    <a:lnT w="28575" cap="flat" cmpd="sng">
                      <a:solidFill>
                        <a:srgbClr val="93C47D"/>
                      </a:solidFill>
                      <a:prstDash val="solid"/>
                      <a:round/>
                      <a:headEnd type="none" w="med" len="med"/>
                      <a:tailEnd type="none" w="med" len="med"/>
                    </a:lnT>
                    <a:lnB w="28575" cap="flat" cmpd="sng">
                      <a:solidFill>
                        <a:srgbClr val="93C47D"/>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Promotion Strategy</a:t>
            </a:r>
            <a:endParaRPr/>
          </a:p>
        </p:txBody>
      </p:sp>
      <p:sp>
        <p:nvSpPr>
          <p:cNvPr id="89" name="Shape 89"/>
          <p:cNvSpPr txBox="1">
            <a:spLocks noGrp="1"/>
          </p:cNvSpPr>
          <p:nvPr>
            <p:ph type="body" idx="1"/>
          </p:nvPr>
        </p:nvSpPr>
        <p:spPr>
          <a:xfrm>
            <a:off x="471900" y="1791625"/>
            <a:ext cx="8222100" cy="3351900"/>
          </a:xfrm>
          <a:prstGeom prst="rect">
            <a:avLst/>
          </a:prstGeom>
        </p:spPr>
        <p:txBody>
          <a:bodyPr spcFirstLastPara="1" wrap="square" lIns="91425" tIns="91425" rIns="91425" bIns="91425" anchor="t" anchorCtr="0">
            <a:noAutofit/>
          </a:bodyPr>
          <a:lstStyle/>
          <a:p>
            <a:pPr marL="457200" lvl="0" indent="-419100" algn="ctr" rtl="0">
              <a:lnSpc>
                <a:spcPct val="150000"/>
              </a:lnSpc>
              <a:spcBef>
                <a:spcPts val="0"/>
              </a:spcBef>
              <a:spcAft>
                <a:spcPts val="0"/>
              </a:spcAft>
              <a:buClr>
                <a:srgbClr val="6AA84F"/>
              </a:buClr>
              <a:buSzPts val="3000"/>
              <a:buFont typeface="Roboto"/>
              <a:buChar char="★"/>
            </a:pPr>
            <a:r>
              <a:rPr lang="en" sz="3000">
                <a:solidFill>
                  <a:srgbClr val="6AA84F"/>
                </a:solidFill>
              </a:rPr>
              <a:t>College Campus’</a:t>
            </a:r>
            <a:endParaRPr sz="3000">
              <a:solidFill>
                <a:srgbClr val="6AA84F"/>
              </a:solidFill>
            </a:endParaRPr>
          </a:p>
          <a:p>
            <a:pPr marL="457200" lvl="0" indent="-419100" algn="ctr" rtl="0">
              <a:lnSpc>
                <a:spcPct val="150000"/>
              </a:lnSpc>
              <a:spcBef>
                <a:spcPts val="0"/>
              </a:spcBef>
              <a:spcAft>
                <a:spcPts val="0"/>
              </a:spcAft>
              <a:buClr>
                <a:srgbClr val="6AA84F"/>
              </a:buClr>
              <a:buSzPts val="3000"/>
              <a:buFont typeface="Roboto"/>
              <a:buChar char="★"/>
            </a:pPr>
            <a:r>
              <a:rPr lang="en" sz="3000">
                <a:solidFill>
                  <a:srgbClr val="6AA84F"/>
                </a:solidFill>
              </a:rPr>
              <a:t>Youtube</a:t>
            </a:r>
            <a:endParaRPr sz="3000">
              <a:solidFill>
                <a:srgbClr val="6AA84F"/>
              </a:solidFill>
            </a:endParaRPr>
          </a:p>
          <a:p>
            <a:pPr marL="457200" lvl="0" indent="-419100" algn="ctr" rtl="0">
              <a:lnSpc>
                <a:spcPct val="150000"/>
              </a:lnSpc>
              <a:spcBef>
                <a:spcPts val="0"/>
              </a:spcBef>
              <a:spcAft>
                <a:spcPts val="0"/>
              </a:spcAft>
              <a:buClr>
                <a:srgbClr val="6AA84F"/>
              </a:buClr>
              <a:buSzPts val="3000"/>
              <a:buFont typeface="Arial"/>
              <a:buChar char="★"/>
            </a:pPr>
            <a:r>
              <a:rPr lang="en" sz="3000">
                <a:solidFill>
                  <a:srgbClr val="6AA84F"/>
                </a:solidFill>
              </a:rPr>
              <a:t>Magazine</a:t>
            </a:r>
            <a:endParaRPr sz="3000">
              <a:solidFill>
                <a:srgbClr val="6AA84F"/>
              </a:solidFill>
            </a:endParaRPr>
          </a:p>
          <a:p>
            <a:pPr marL="457200" lvl="0" indent="-419100" algn="ctr">
              <a:lnSpc>
                <a:spcPct val="150000"/>
              </a:lnSpc>
              <a:spcBef>
                <a:spcPts val="0"/>
              </a:spcBef>
              <a:spcAft>
                <a:spcPts val="0"/>
              </a:spcAft>
              <a:buClr>
                <a:srgbClr val="6AA84F"/>
              </a:buClr>
              <a:buSzPts val="3000"/>
              <a:buFont typeface="Arial"/>
              <a:buChar char="★"/>
            </a:pPr>
            <a:r>
              <a:rPr lang="en" sz="3000">
                <a:solidFill>
                  <a:srgbClr val="6AA84F"/>
                </a:solidFill>
              </a:rPr>
              <a:t>Social Media</a:t>
            </a:r>
            <a:endParaRPr sz="3000">
              <a:solidFill>
                <a:srgbClr val="6AA84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Shape 94"/>
          <p:cNvPicPr preferRelativeResize="0"/>
          <p:nvPr/>
        </p:nvPicPr>
        <p:blipFill>
          <a:blip r:embed="rId3">
            <a:alphaModFix/>
          </a:blip>
          <a:stretch>
            <a:fillRect/>
          </a:stretch>
        </p:blipFill>
        <p:spPr>
          <a:xfrm>
            <a:off x="-3" y="0"/>
            <a:ext cx="3636627" cy="5143497"/>
          </a:xfrm>
          <a:prstGeom prst="rect">
            <a:avLst/>
          </a:prstGeom>
          <a:noFill/>
          <a:ln>
            <a:noFill/>
          </a:ln>
        </p:spPr>
      </p:pic>
      <p:pic>
        <p:nvPicPr>
          <p:cNvPr id="95" name="Shape 95" descr="tartaruga mag..jpg"/>
          <p:cNvPicPr preferRelativeResize="0"/>
          <p:nvPr/>
        </p:nvPicPr>
        <p:blipFill>
          <a:blip r:embed="rId4">
            <a:alphaModFix/>
          </a:blip>
          <a:stretch>
            <a:fillRect/>
          </a:stretch>
        </p:blipFill>
        <p:spPr>
          <a:xfrm>
            <a:off x="3636625" y="529430"/>
            <a:ext cx="5507375" cy="408463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Shape 100"/>
          <p:cNvPicPr preferRelativeResize="0"/>
          <p:nvPr/>
        </p:nvPicPr>
        <p:blipFill>
          <a:blip r:embed="rId3">
            <a:alphaModFix/>
          </a:blip>
          <a:stretch>
            <a:fillRect/>
          </a:stretch>
        </p:blipFill>
        <p:spPr>
          <a:xfrm>
            <a:off x="563366" y="0"/>
            <a:ext cx="2891760" cy="5143500"/>
          </a:xfrm>
          <a:prstGeom prst="rect">
            <a:avLst/>
          </a:prstGeom>
          <a:noFill/>
          <a:ln>
            <a:noFill/>
          </a:ln>
        </p:spPr>
      </p:pic>
      <p:pic>
        <p:nvPicPr>
          <p:cNvPr id="101" name="Shape 101" descr="Screenshot (8).png"/>
          <p:cNvPicPr preferRelativeResize="0"/>
          <p:nvPr/>
        </p:nvPicPr>
        <p:blipFill rotWithShape="1">
          <a:blip r:embed="rId4">
            <a:alphaModFix/>
          </a:blip>
          <a:srcRect l="11535" t="13530" r="12221" b="17684"/>
          <a:stretch/>
        </p:blipFill>
        <p:spPr>
          <a:xfrm>
            <a:off x="3455125" y="1153475"/>
            <a:ext cx="5688874" cy="2836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Place</a:t>
            </a:r>
            <a:endParaRPr/>
          </a:p>
        </p:txBody>
      </p:sp>
      <p:sp>
        <p:nvSpPr>
          <p:cNvPr id="107" name="Shape 107"/>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419100" algn="ctr">
              <a:lnSpc>
                <a:spcPct val="150000"/>
              </a:lnSpc>
              <a:spcBef>
                <a:spcPts val="0"/>
              </a:spcBef>
              <a:spcAft>
                <a:spcPts val="0"/>
              </a:spcAft>
              <a:buClr>
                <a:srgbClr val="B45F06"/>
              </a:buClr>
              <a:buSzPts val="3000"/>
              <a:buFont typeface="Roboto"/>
              <a:buChar char="★"/>
            </a:pPr>
            <a:r>
              <a:rPr lang="en" sz="3000">
                <a:solidFill>
                  <a:srgbClr val="B45F06"/>
                </a:solidFill>
              </a:rPr>
              <a:t>Retail stores:</a:t>
            </a:r>
            <a:endParaRPr sz="3000">
              <a:solidFill>
                <a:srgbClr val="B45F06"/>
              </a:solidFill>
            </a:endParaRPr>
          </a:p>
          <a:p>
            <a:pPr marL="457200" lvl="0" indent="-419100" algn="l">
              <a:lnSpc>
                <a:spcPct val="150000"/>
              </a:lnSpc>
              <a:spcBef>
                <a:spcPts val="0"/>
              </a:spcBef>
              <a:spcAft>
                <a:spcPts val="0"/>
              </a:spcAft>
              <a:buClr>
                <a:srgbClr val="6AA84F"/>
              </a:buClr>
              <a:buSzPts val="3000"/>
              <a:buChar char="➔"/>
            </a:pPr>
            <a:r>
              <a:rPr lang="en" sz="3000">
                <a:solidFill>
                  <a:srgbClr val="6AA84F"/>
                </a:solidFill>
              </a:rPr>
              <a:t>288 Thayer Street Providence, R.I.</a:t>
            </a:r>
            <a:endParaRPr sz="3000">
              <a:solidFill>
                <a:srgbClr val="6AA84F"/>
              </a:solidFill>
            </a:endParaRPr>
          </a:p>
          <a:p>
            <a:pPr marL="457200" lvl="0" indent="-419100" algn="l">
              <a:lnSpc>
                <a:spcPct val="150000"/>
              </a:lnSpc>
              <a:spcBef>
                <a:spcPts val="0"/>
              </a:spcBef>
              <a:spcAft>
                <a:spcPts val="0"/>
              </a:spcAft>
              <a:buClr>
                <a:srgbClr val="6AA84F"/>
              </a:buClr>
              <a:buSzPts val="3000"/>
              <a:buChar char="➔"/>
            </a:pPr>
            <a:r>
              <a:rPr lang="en" sz="3000">
                <a:solidFill>
                  <a:srgbClr val="6AA84F"/>
                </a:solidFill>
              </a:rPr>
              <a:t>7 Via Albricci, Milan, Italy</a:t>
            </a:r>
            <a:endParaRPr sz="3000">
              <a:solidFill>
                <a:srgbClr val="6AA84F"/>
              </a:solidFill>
            </a:endParaRPr>
          </a:p>
          <a:p>
            <a:pPr marL="457200" lvl="0" indent="-419100" algn="ctr" rtl="0">
              <a:lnSpc>
                <a:spcPct val="150000"/>
              </a:lnSpc>
              <a:spcBef>
                <a:spcPts val="0"/>
              </a:spcBef>
              <a:spcAft>
                <a:spcPts val="0"/>
              </a:spcAft>
              <a:buClr>
                <a:srgbClr val="B45F06"/>
              </a:buClr>
              <a:buSzPts val="3000"/>
              <a:buFont typeface="Roboto"/>
              <a:buChar char="★"/>
            </a:pPr>
            <a:r>
              <a:rPr lang="en" sz="3000">
                <a:solidFill>
                  <a:srgbClr val="B45F06"/>
                </a:solidFill>
              </a:rPr>
              <a:t>Our website: </a:t>
            </a:r>
            <a:r>
              <a:rPr lang="en" sz="3000" u="sng">
                <a:solidFill>
                  <a:srgbClr val="B45F06"/>
                </a:solidFill>
                <a:hlinkClick r:id="rId3"/>
              </a:rPr>
              <a:t>www.tartaruga.com</a:t>
            </a:r>
            <a:endParaRPr>
              <a:solidFill>
                <a:srgbClr val="B45F06"/>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body" idx="1"/>
          </p:nvPr>
        </p:nvSpPr>
        <p:spPr>
          <a:xfrm>
            <a:off x="202600" y="1791750"/>
            <a:ext cx="2956500" cy="1560000"/>
          </a:xfrm>
          <a:prstGeom prst="rect">
            <a:avLst/>
          </a:prstGeom>
        </p:spPr>
        <p:txBody>
          <a:bodyPr spcFirstLastPara="1" wrap="square" lIns="91425" tIns="91425" rIns="91425" bIns="91425" anchor="t" anchorCtr="0">
            <a:noAutofit/>
          </a:bodyPr>
          <a:lstStyle/>
          <a:p>
            <a:pPr marL="0" lvl="0" indent="0" algn="ctr">
              <a:lnSpc>
                <a:spcPct val="100000"/>
              </a:lnSpc>
              <a:spcBef>
                <a:spcPts val="0"/>
              </a:spcBef>
              <a:spcAft>
                <a:spcPts val="1600"/>
              </a:spcAft>
              <a:buNone/>
            </a:pPr>
            <a:r>
              <a:rPr lang="en" sz="3000"/>
              <a:t>Optimal Providence Location</a:t>
            </a:r>
            <a:endParaRPr sz="3000"/>
          </a:p>
        </p:txBody>
      </p:sp>
      <p:pic>
        <p:nvPicPr>
          <p:cNvPr id="113" name="Shape 113"/>
          <p:cNvPicPr preferRelativeResize="0"/>
          <p:nvPr/>
        </p:nvPicPr>
        <p:blipFill rotWithShape="1">
          <a:blip r:embed="rId3">
            <a:alphaModFix/>
          </a:blip>
          <a:srcRect l="45172" t="19333" r="15989" b="20624"/>
          <a:stretch/>
        </p:blipFill>
        <p:spPr>
          <a:xfrm>
            <a:off x="3229425" y="0"/>
            <a:ext cx="5914574" cy="5143500"/>
          </a:xfrm>
          <a:prstGeom prst="rect">
            <a:avLst/>
          </a:prstGeom>
          <a:noFill/>
          <a:ln>
            <a:noFill/>
          </a:ln>
        </p:spPr>
      </p:pic>
      <p:sp>
        <p:nvSpPr>
          <p:cNvPr id="114" name="Shape 114"/>
          <p:cNvSpPr/>
          <p:nvPr/>
        </p:nvSpPr>
        <p:spPr>
          <a:xfrm rot="2700000">
            <a:off x="6059451" y="2520671"/>
            <a:ext cx="1127270" cy="563847"/>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Shape 115"/>
          <p:cNvSpPr/>
          <p:nvPr/>
        </p:nvSpPr>
        <p:spPr>
          <a:xfrm rot="-2416437">
            <a:off x="7914745" y="3835840"/>
            <a:ext cx="563855" cy="1127357"/>
          </a:xfrm>
          <a:prstGeom prst="up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Shape 116"/>
          <p:cNvSpPr/>
          <p:nvPr/>
        </p:nvSpPr>
        <p:spPr>
          <a:xfrm>
            <a:off x="6905050" y="3131400"/>
            <a:ext cx="963000" cy="915900"/>
          </a:xfrm>
          <a:prstGeom prst="flowChartConnector">
            <a:avLst/>
          </a:prstGeom>
          <a:no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Shape 121"/>
          <p:cNvPicPr preferRelativeResize="0"/>
          <p:nvPr/>
        </p:nvPicPr>
        <p:blipFill rotWithShape="1">
          <a:blip r:embed="rId3">
            <a:alphaModFix/>
          </a:blip>
          <a:srcRect l="45460" t="14120" r="7808" b="12603"/>
          <a:stretch/>
        </p:blipFill>
        <p:spPr>
          <a:xfrm>
            <a:off x="3312450" y="0"/>
            <a:ext cx="5831549" cy="5143500"/>
          </a:xfrm>
          <a:prstGeom prst="rect">
            <a:avLst/>
          </a:prstGeom>
          <a:noFill/>
          <a:ln>
            <a:noFill/>
          </a:ln>
        </p:spPr>
      </p:pic>
      <p:sp>
        <p:nvSpPr>
          <p:cNvPr id="122" name="Shape 122"/>
          <p:cNvSpPr txBox="1">
            <a:spLocks noGrp="1"/>
          </p:cNvSpPr>
          <p:nvPr>
            <p:ph type="title"/>
          </p:nvPr>
        </p:nvSpPr>
        <p:spPr>
          <a:xfrm>
            <a:off x="127475" y="1989600"/>
            <a:ext cx="3069900" cy="1164300"/>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r>
              <a:rPr lang="en" sz="3000"/>
              <a:t>Optimal Italian Location</a:t>
            </a:r>
            <a:endParaRPr sz="3000"/>
          </a:p>
        </p:txBody>
      </p:sp>
      <p:grpSp>
        <p:nvGrpSpPr>
          <p:cNvPr id="123" name="Shape 123"/>
          <p:cNvGrpSpPr/>
          <p:nvPr/>
        </p:nvGrpSpPr>
        <p:grpSpPr>
          <a:xfrm>
            <a:off x="6030000" y="77625"/>
            <a:ext cx="1691150" cy="2391000"/>
            <a:chOff x="6030000" y="77625"/>
            <a:chExt cx="1691150" cy="2391000"/>
          </a:xfrm>
        </p:grpSpPr>
        <p:cxnSp>
          <p:nvCxnSpPr>
            <p:cNvPr id="124" name="Shape 124"/>
            <p:cNvCxnSpPr/>
            <p:nvPr/>
          </p:nvCxnSpPr>
          <p:spPr>
            <a:xfrm>
              <a:off x="6030000" y="800750"/>
              <a:ext cx="1189800" cy="1632900"/>
            </a:xfrm>
            <a:prstGeom prst="straightConnector1">
              <a:avLst/>
            </a:prstGeom>
            <a:noFill/>
            <a:ln w="38100" cap="flat" cmpd="sng">
              <a:solidFill>
                <a:schemeClr val="dk2"/>
              </a:solidFill>
              <a:prstDash val="solid"/>
              <a:round/>
              <a:headEnd type="none" w="lg" len="lg"/>
              <a:tailEnd type="none" w="lg" len="lg"/>
            </a:ln>
          </p:spPr>
        </p:cxnSp>
        <p:cxnSp>
          <p:nvCxnSpPr>
            <p:cNvPr id="125" name="Shape 125"/>
            <p:cNvCxnSpPr/>
            <p:nvPr/>
          </p:nvCxnSpPr>
          <p:spPr>
            <a:xfrm rot="10800000" flipH="1">
              <a:off x="6030000" y="77750"/>
              <a:ext cx="676500" cy="723000"/>
            </a:xfrm>
            <a:prstGeom prst="straightConnector1">
              <a:avLst/>
            </a:prstGeom>
            <a:noFill/>
            <a:ln w="38100" cap="flat" cmpd="sng">
              <a:solidFill>
                <a:schemeClr val="dk2"/>
              </a:solidFill>
              <a:prstDash val="solid"/>
              <a:round/>
              <a:headEnd type="none" w="lg" len="lg"/>
              <a:tailEnd type="none" w="lg" len="lg"/>
            </a:ln>
          </p:spPr>
        </p:cxnSp>
        <p:cxnSp>
          <p:nvCxnSpPr>
            <p:cNvPr id="126" name="Shape 126"/>
            <p:cNvCxnSpPr/>
            <p:nvPr/>
          </p:nvCxnSpPr>
          <p:spPr>
            <a:xfrm>
              <a:off x="6683125" y="77625"/>
              <a:ext cx="1038000" cy="1329600"/>
            </a:xfrm>
            <a:prstGeom prst="straightConnector1">
              <a:avLst/>
            </a:prstGeom>
            <a:noFill/>
            <a:ln w="38100" cap="flat" cmpd="sng">
              <a:solidFill>
                <a:schemeClr val="dk2"/>
              </a:solidFill>
              <a:prstDash val="solid"/>
              <a:round/>
              <a:headEnd type="none" w="lg" len="lg"/>
              <a:tailEnd type="none" w="lg" len="lg"/>
            </a:ln>
          </p:spPr>
        </p:cxnSp>
        <p:cxnSp>
          <p:nvCxnSpPr>
            <p:cNvPr id="127" name="Shape 127"/>
            <p:cNvCxnSpPr/>
            <p:nvPr/>
          </p:nvCxnSpPr>
          <p:spPr>
            <a:xfrm flipH="1">
              <a:off x="7149650" y="1407225"/>
              <a:ext cx="571500" cy="1061400"/>
            </a:xfrm>
            <a:prstGeom prst="straightConnector1">
              <a:avLst/>
            </a:prstGeom>
            <a:noFill/>
            <a:ln w="38100" cap="flat" cmpd="sng">
              <a:solidFill>
                <a:schemeClr val="dk2"/>
              </a:solidFill>
              <a:prstDash val="solid"/>
              <a:round/>
              <a:headEnd type="none" w="lg" len="lg"/>
              <a:tailEnd type="none" w="lg" len="lg"/>
            </a:ln>
          </p:spPr>
        </p:cxnSp>
      </p:grpSp>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685</Words>
  <Application>Microsoft Macintosh PowerPoint</Application>
  <PresentationFormat>On-screen Show (16:9)</PresentationFormat>
  <Paragraphs>54</Paragraphs>
  <Slides>10</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Roboto</vt:lpstr>
      <vt:lpstr>Arial</vt:lpstr>
      <vt:lpstr>Material</vt:lpstr>
      <vt:lpstr>Tartaruga</vt:lpstr>
      <vt:lpstr>Product</vt:lpstr>
      <vt:lpstr>Price</vt:lpstr>
      <vt:lpstr>Promotion Strategy</vt:lpstr>
      <vt:lpstr>PowerPoint Presentation</vt:lpstr>
      <vt:lpstr>PowerPoint Presentation</vt:lpstr>
      <vt:lpstr>Place</vt:lpstr>
      <vt:lpstr>PowerPoint Presentation</vt:lpstr>
      <vt:lpstr>Optimal Italian Location</vt:lpstr>
      <vt:lpstr>PowerPoint Presentation</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Tartaruga</dc:title>
  <cp:lastModifiedBy>Microsoft Office User</cp:lastModifiedBy>
  <cp:revision>3</cp:revision>
  <dcterms:modified xsi:type="dcterms:W3CDTF">2018-03-25T18:37:44Z</dcterms:modified>
</cp:coreProperties>
</file>